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7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%203_Final%20Content%20Data%20set%20(3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%203_Final%20Content%20Data%20set%20(3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Top 5 Categories by aggregate “Popularity”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Lit>
              <c:ptCount val="5"/>
              <c:pt idx="0">
                <c:v>technology</c:v>
              </c:pt>
              <c:pt idx="1">
                <c:v>science</c:v>
              </c:pt>
              <c:pt idx="2">
                <c:v>healthy eating</c:v>
              </c:pt>
              <c:pt idx="3">
                <c:v>food</c:v>
              </c:pt>
              <c:pt idx="4">
                <c:v>animals</c:v>
              </c:pt>
            </c:strLit>
          </c:cat>
          <c:val>
            <c:numLit>
              <c:formatCode>General</c:formatCode>
              <c:ptCount val="5"/>
              <c:pt idx="0">
                <c:v>68738</c:v>
              </c:pt>
              <c:pt idx="1">
                <c:v>71168</c:v>
              </c:pt>
              <c:pt idx="2">
                <c:v>69339</c:v>
              </c:pt>
              <c:pt idx="3">
                <c:v>66676</c:v>
              </c:pt>
              <c:pt idx="4">
                <c:v>74965</c:v>
              </c:pt>
            </c:numLit>
          </c:val>
          <c:extLst>
            <c:ext xmlns:c16="http://schemas.microsoft.com/office/drawing/2014/chart" uri="{C3380CC4-5D6E-409C-BE32-E72D297353CC}">
              <c16:uniqueId val="{00000000-2904-4266-B593-301CA45DD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19"/>
        <c:axId val="443846376"/>
        <c:axId val="443846704"/>
      </c:barChart>
      <c:catAx>
        <c:axId val="443846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Categories</a:t>
                </a:r>
                <a:endParaRPr lang="en-IN" sz="2400" b="1" dirty="0"/>
              </a:p>
            </c:rich>
          </c:tx>
          <c:layout>
            <c:manualLayout>
              <c:xMode val="edge"/>
              <c:yMode val="edge"/>
              <c:x val="0"/>
              <c:y val="0.40389511653743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846704"/>
        <c:crosses val="autoZero"/>
        <c:auto val="1"/>
        <c:lblAlgn val="ctr"/>
        <c:lblOffset val="100"/>
        <c:noMultiLvlLbl val="0"/>
      </c:catAx>
      <c:valAx>
        <c:axId val="44384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baseline="0" dirty="0">
                    <a:effectLst/>
                  </a:rPr>
                  <a:t>Aggregate “Popularity” score</a:t>
                </a:r>
                <a:endParaRPr lang="en-IN" sz="2400" b="1" dirty="0"/>
              </a:p>
            </c:rich>
          </c:tx>
          <c:layout>
            <c:manualLayout>
              <c:xMode val="edge"/>
              <c:yMode val="edge"/>
              <c:x val="0.45745259182298659"/>
              <c:y val="0.934726660105567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84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 (3).csv]Sheet3!PivotTable3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Popularity</a:t>
            </a:r>
            <a:r>
              <a:rPr lang="en-US" sz="3200" b="1" baseline="0"/>
              <a:t> percentage share from top 5 categories</a:t>
            </a:r>
            <a:endParaRPr lang="en-US" sz="3200" b="1"/>
          </a:p>
        </c:rich>
      </c:tx>
      <c:layout>
        <c:manualLayout>
          <c:xMode val="edge"/>
          <c:yMode val="edge"/>
          <c:x val="0.10105061762318679"/>
          <c:y val="1.919080354005727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rgbClr val="7030A0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rgbClr val="7030A0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non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1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7030A0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7-4D1B-96C7-DA8540DDBF0E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7-4D1B-96C7-DA8540DDBF0E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7-4D1B-96C7-DA8540DDBF0E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7-4D1B-96C7-DA8540DDBF0E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7-4D1B-96C7-DA8540DDBF0E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Sheet3!$B$4:$B$9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257-4D1B-96C7-DA8540DDB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551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401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8FBF2-59EE-4EAA-9AD8-C869331465A1}"/>
              </a:ext>
            </a:extLst>
          </p:cNvPr>
          <p:cNvSpPr/>
          <p:nvPr/>
        </p:nvSpPr>
        <p:spPr>
          <a:xfrm>
            <a:off x="11201400" y="495299"/>
            <a:ext cx="6477000" cy="8986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ANALYSIS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Animals and science are the two most popular categories of content, showing that people enjoy “real-life” and “factual” content the most.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INSIGHT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Food is a common theme with the top 5 categories  with “Healthy Eating "ranking the highest. This may given an indication to the audience within your user base. You could use this insight to create a campaign and work with healthy eating  brands to boost user engagement.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This ad-hoc analysis is insightful, but it’s  time to take this analysis into large scale production for real-time understanding of your business. We can show you how to do this.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119710"/>
            <a:chOff x="0" y="0"/>
            <a:chExt cx="11564591" cy="459362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295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4224" y="419100"/>
            <a:ext cx="17253776" cy="9117799"/>
            <a:chOff x="0" y="0"/>
            <a:chExt cx="23005034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0"/>
              <a:ext cx="2891871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1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424052" y="156210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         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514147" y="1508546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3500111" y="3243137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         Recap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E3B0A8-8217-4BBC-9D62-CF04CC5B6777}"/>
              </a:ext>
            </a:extLst>
          </p:cNvPr>
          <p:cNvSpPr/>
          <p:nvPr/>
        </p:nvSpPr>
        <p:spPr>
          <a:xfrm>
            <a:off x="9857766" y="1790700"/>
            <a:ext cx="6261331" cy="572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Social Buzz is a fast growing technology unicorn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that need to adapt quickly to it’s global scale.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Accenture has begun a 3 month POC focusing on 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these tasks: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IN" sz="2400" dirty="0">
              <a:solidFill>
                <a:schemeClr val="tx1"/>
              </a:solidFill>
            </a:endParaRP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       - An audit of Social Buzz’s big data practice</a:t>
            </a:r>
            <a:endParaRPr lang="en-IN" sz="2400" dirty="0">
              <a:solidFill>
                <a:schemeClr val="tx1"/>
              </a:solidFill>
            </a:endParaRP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       - Recommendations for a successful IPO</a:t>
            </a:r>
            <a:endParaRPr lang="en-IN" sz="2400" dirty="0">
              <a:solidFill>
                <a:schemeClr val="tx1"/>
              </a:solidFill>
            </a:endParaRP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       - Analysis to find social Buzz’s top 5 most 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b="1" dirty="0">
                <a:solidFill>
                  <a:schemeClr val="tx1"/>
                </a:solidFill>
              </a:rPr>
              <a:t>       - </a:t>
            </a:r>
            <a:r>
              <a:rPr lang="en-US" sz="2400" b="1" dirty="0">
                <a:solidFill>
                  <a:schemeClr val="tx1"/>
                </a:solidFill>
              </a:rPr>
              <a:t>popular categories of content</a:t>
            </a:r>
            <a:endParaRPr lang="en-IN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/>
              <a:t>  </a:t>
            </a:r>
            <a:r>
              <a:rPr lang="en-US" dirty="0"/>
              <a:t>      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sz="3200" b="1" dirty="0">
              <a:solidFill>
                <a:schemeClr val="bg1"/>
              </a:solidFill>
            </a:endParaRPr>
          </a:p>
          <a:p>
            <a:endParaRPr lang="en-AU" sz="3200" b="1" dirty="0">
              <a:solidFill>
                <a:schemeClr val="bg1"/>
              </a:solidFill>
            </a:endParaRPr>
          </a:p>
          <a:p>
            <a:endParaRPr lang="en-AU" sz="3200" b="1" dirty="0">
              <a:solidFill>
                <a:schemeClr val="bg1"/>
              </a:solidFill>
            </a:endParaRPr>
          </a:p>
          <a:p>
            <a:endParaRPr lang="en-AU" sz="3200" b="1" dirty="0">
              <a:solidFill>
                <a:schemeClr val="bg1"/>
              </a:solidFill>
            </a:endParaRPr>
          </a:p>
          <a:p>
            <a:endParaRPr lang="en-AU" sz="3200" b="1" dirty="0">
              <a:solidFill>
                <a:schemeClr val="bg1"/>
              </a:solidFill>
            </a:endParaRPr>
          </a:p>
          <a:p>
            <a:r>
              <a:rPr lang="en-AU" sz="3200" b="1" dirty="0">
                <a:solidFill>
                  <a:schemeClr val="bg1"/>
                </a:solidFill>
              </a:rPr>
              <a:t>                               </a:t>
            </a:r>
          </a:p>
          <a:p>
            <a:r>
              <a:rPr lang="en-AU" sz="3200" b="1" dirty="0">
                <a:solidFill>
                  <a:schemeClr val="bg1"/>
                </a:solidFill>
              </a:rPr>
              <a:t> </a:t>
            </a:r>
          </a:p>
          <a:p>
            <a:endParaRPr lang="en-AU" sz="3200" b="1" dirty="0">
              <a:solidFill>
                <a:schemeClr val="bg1"/>
              </a:solidFill>
            </a:endParaRPr>
          </a:p>
          <a:p>
            <a:endParaRPr lang="en-AU" sz="2000" b="1" dirty="0">
              <a:solidFill>
                <a:schemeClr val="bg1"/>
              </a:solidFill>
            </a:endParaRPr>
          </a:p>
          <a:p>
            <a:r>
              <a:rPr lang="en-AU" sz="2000" b="1" dirty="0">
                <a:solidFill>
                  <a:schemeClr val="bg1"/>
                </a:solidFill>
              </a:rPr>
              <a:t>                                               </a:t>
            </a:r>
          </a:p>
          <a:p>
            <a:r>
              <a:rPr lang="en-AU" sz="3200" b="1" dirty="0">
                <a:solidFill>
                  <a:schemeClr val="bg1"/>
                </a:solidFill>
              </a:rPr>
              <a:t>               </a:t>
            </a:r>
          </a:p>
          <a:p>
            <a:endParaRPr lang="en-AU" sz="3200" b="1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05380" y="468571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61896" y="35908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965807" y="1203931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A10944-B297-49B8-9F72-66E3B73C1CD7}"/>
              </a:ext>
            </a:extLst>
          </p:cNvPr>
          <p:cNvSpPr/>
          <p:nvPr/>
        </p:nvSpPr>
        <p:spPr>
          <a:xfrm>
            <a:off x="2666585" y="3662698"/>
            <a:ext cx="6661247" cy="62103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Over </a:t>
            </a:r>
            <a:r>
              <a:rPr lang="en-US" sz="4000" b="1" u="sng" dirty="0">
                <a:solidFill>
                  <a:schemeClr val="bg1"/>
                </a:solidFill>
              </a:rPr>
              <a:t>100000</a:t>
            </a:r>
            <a:r>
              <a:rPr lang="en-US" sz="4000" b="1" dirty="0">
                <a:solidFill>
                  <a:schemeClr val="bg1"/>
                </a:solidFill>
              </a:rPr>
              <a:t> posts per day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36,500,000</a:t>
            </a:r>
            <a:r>
              <a:rPr lang="en-US" sz="4000" b="1" dirty="0">
                <a:solidFill>
                  <a:schemeClr val="bg1"/>
                </a:solidFill>
              </a:rPr>
              <a:t> piece of content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Per year!</a:t>
            </a:r>
          </a:p>
          <a:p>
            <a:pPr algn="ctr"/>
            <a:endParaRPr lang="en-US" sz="4400" dirty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  <a:p>
            <a:pPr algn="ctr"/>
            <a:r>
              <a:rPr lang="en-US" sz="2000" dirty="0"/>
              <a:t>But how to capitalize on it when there is so much?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/>
              <a:t>Analysis to find Social Buzz’s top 5 most popular </a:t>
            </a:r>
          </a:p>
          <a:p>
            <a:pPr algn="ctr"/>
            <a:r>
              <a:rPr lang="en-US" sz="2000" u="sng" dirty="0"/>
              <a:t>categories of content</a:t>
            </a:r>
            <a:endParaRPr lang="en-IN" sz="2000" u="sng" dirty="0"/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5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EB443F-96C5-4A23-A444-BBA7726F493A}"/>
              </a:ext>
            </a:extLst>
          </p:cNvPr>
          <p:cNvSpPr/>
          <p:nvPr/>
        </p:nvSpPr>
        <p:spPr>
          <a:xfrm>
            <a:off x="13838648" y="1131255"/>
            <a:ext cx="3657600" cy="2087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Sakshi Vaidya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Data Analyst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F0551-1F5C-4720-A2C9-89E3FFE36099}"/>
              </a:ext>
            </a:extLst>
          </p:cNvPr>
          <p:cNvSpPr/>
          <p:nvPr/>
        </p:nvSpPr>
        <p:spPr>
          <a:xfrm>
            <a:off x="13864048" y="4562905"/>
            <a:ext cx="3853166" cy="97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Marcus </a:t>
            </a:r>
            <a:r>
              <a:rPr lang="en-US" sz="3200" b="1" dirty="0" err="1">
                <a:solidFill>
                  <a:schemeClr val="tx1"/>
                </a:solidFill>
              </a:rPr>
              <a:t>Rompton</a:t>
            </a:r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Senior Principle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4AEF33-34D6-4CD8-9488-76A401E7935D}"/>
              </a:ext>
            </a:extLst>
          </p:cNvPr>
          <p:cNvSpPr/>
          <p:nvPr/>
        </p:nvSpPr>
        <p:spPr>
          <a:xfrm>
            <a:off x="13981006" y="7324186"/>
            <a:ext cx="4306993" cy="127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Andrew Fleming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Chief Technical Architect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4932AE-DE4A-4B0C-B64D-D8247085EC37}"/>
              </a:ext>
            </a:extLst>
          </p:cNvPr>
          <p:cNvSpPr/>
          <p:nvPr/>
        </p:nvSpPr>
        <p:spPr>
          <a:xfrm>
            <a:off x="3860431" y="1432313"/>
            <a:ext cx="4254476" cy="503401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A100FF"/>
                </a:highlight>
              </a:rPr>
              <a:t>Data Understanding</a:t>
            </a:r>
            <a:endParaRPr lang="en-IN" sz="3600" b="1" dirty="0">
              <a:solidFill>
                <a:schemeClr val="bg1"/>
              </a:solidFill>
              <a:highlight>
                <a:srgbClr val="A100FF"/>
              </a:highligh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EE8E82-2728-4794-8CB4-693C3F86A509}"/>
              </a:ext>
            </a:extLst>
          </p:cNvPr>
          <p:cNvSpPr/>
          <p:nvPr/>
        </p:nvSpPr>
        <p:spPr>
          <a:xfrm>
            <a:off x="5680872" y="2984043"/>
            <a:ext cx="3463128" cy="439516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highlight>
                  <a:srgbClr val="A100FF"/>
                </a:highlight>
              </a:rPr>
              <a:t>Data Cleaning</a:t>
            </a:r>
            <a:endParaRPr lang="en-IN" sz="3600" b="1" dirty="0">
              <a:highlight>
                <a:srgbClr val="A100FF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CC195-33F3-4205-A8EE-0C3A3EB8E9D3}"/>
              </a:ext>
            </a:extLst>
          </p:cNvPr>
          <p:cNvSpPr/>
          <p:nvPr/>
        </p:nvSpPr>
        <p:spPr>
          <a:xfrm>
            <a:off x="7660976" y="4508992"/>
            <a:ext cx="3463128" cy="483057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highlight>
                  <a:srgbClr val="A100FF"/>
                </a:highlight>
              </a:rPr>
              <a:t>Data Modelling</a:t>
            </a:r>
            <a:endParaRPr lang="en-IN" sz="3600" b="1" dirty="0">
              <a:highlight>
                <a:srgbClr val="A100FF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4B10-3A88-4BA4-8AE6-749CDBDBE5EC}"/>
              </a:ext>
            </a:extLst>
          </p:cNvPr>
          <p:cNvSpPr/>
          <p:nvPr/>
        </p:nvSpPr>
        <p:spPr>
          <a:xfrm>
            <a:off x="9324443" y="6110179"/>
            <a:ext cx="3579927" cy="483057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highlight>
                  <a:srgbClr val="A100FF"/>
                </a:highlight>
              </a:rPr>
              <a:t>Data Analysis</a:t>
            </a:r>
            <a:endParaRPr lang="en-IN" sz="3600" b="1" dirty="0">
              <a:highlight>
                <a:srgbClr val="A100FF"/>
              </a:highligh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721E95-5C71-4C37-A461-7FB53E18830A}"/>
              </a:ext>
            </a:extLst>
          </p:cNvPr>
          <p:cNvSpPr/>
          <p:nvPr/>
        </p:nvSpPr>
        <p:spPr>
          <a:xfrm>
            <a:off x="11095097" y="7868243"/>
            <a:ext cx="4056657" cy="721286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highlight>
                  <a:srgbClr val="A100FF"/>
                </a:highlight>
              </a:rPr>
              <a:t>Uncover Insights</a:t>
            </a:r>
            <a:endParaRPr lang="en-IN" sz="3600" b="1" dirty="0">
              <a:highlight>
                <a:srgbClr val="A100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F884DD-374E-474C-8B42-4742D95064BB}"/>
              </a:ext>
            </a:extLst>
          </p:cNvPr>
          <p:cNvSpPr/>
          <p:nvPr/>
        </p:nvSpPr>
        <p:spPr>
          <a:xfrm>
            <a:off x="1860654" y="2236316"/>
            <a:ext cx="2972219" cy="314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6600" b="1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UNIQUE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CATEGORIES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1EEEF-131D-440D-A811-FC8A5A03DCF0}"/>
              </a:ext>
            </a:extLst>
          </p:cNvPr>
          <p:cNvSpPr/>
          <p:nvPr/>
        </p:nvSpPr>
        <p:spPr>
          <a:xfrm>
            <a:off x="6048348" y="2439431"/>
            <a:ext cx="5347415" cy="3389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6600" b="1" dirty="0">
                <a:solidFill>
                  <a:srgbClr val="A100FF"/>
                </a:solidFill>
              </a:rPr>
              <a:t>1897</a:t>
            </a:r>
          </a:p>
          <a:p>
            <a:pPr algn="ctr"/>
            <a:endParaRPr lang="en-US" sz="6600" b="1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REACTIONS TO “ANIMAL”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POSTS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F19FB-EAF0-48B6-B739-DE7CFB173590}"/>
              </a:ext>
            </a:extLst>
          </p:cNvPr>
          <p:cNvSpPr/>
          <p:nvPr/>
        </p:nvSpPr>
        <p:spPr>
          <a:xfrm>
            <a:off x="12003870" y="1953691"/>
            <a:ext cx="4305162" cy="379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6600" b="1" dirty="0">
                <a:solidFill>
                  <a:srgbClr val="A100FF"/>
                </a:solidFill>
              </a:rPr>
              <a:t>JANUARY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MONTH WITH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MOST POSTS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311F579-535A-40D2-9C98-F65BF1583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640734"/>
              </p:ext>
            </p:extLst>
          </p:nvPr>
        </p:nvGraphicFramePr>
        <p:xfrm>
          <a:off x="4524919" y="2095499"/>
          <a:ext cx="11781881" cy="667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959E189C-6DBA-4BD1-BE2E-E69F047D85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912250"/>
              </p:ext>
            </p:extLst>
          </p:nvPr>
        </p:nvGraphicFramePr>
        <p:xfrm>
          <a:off x="4725858" y="1685151"/>
          <a:ext cx="10870463" cy="6346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5280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334</Words>
  <Application>Microsoft Office PowerPoint</Application>
  <PresentationFormat>Custom</PresentationFormat>
  <Paragraphs>128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32</cp:revision>
  <dcterms:created xsi:type="dcterms:W3CDTF">2006-08-16T00:00:00Z</dcterms:created>
  <dcterms:modified xsi:type="dcterms:W3CDTF">2024-02-25T16:01:35Z</dcterms:modified>
  <dc:identifier>DAEhDyfaYKE</dc:identifier>
</cp:coreProperties>
</file>